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57" r:id="rId4"/>
    <p:sldId id="258" r:id="rId5"/>
    <p:sldId id="259" r:id="rId6"/>
    <p:sldId id="264" r:id="rId7"/>
    <p:sldId id="263" r:id="rId8"/>
    <p:sldId id="260" r:id="rId9"/>
    <p:sldId id="266" r:id="rId10"/>
    <p:sldId id="265" r:id="rId11"/>
    <p:sldId id="267" r:id="rId12"/>
    <p:sldId id="268" r:id="rId13"/>
    <p:sldId id="269" r:id="rId14"/>
    <p:sldId id="271" r:id="rId15"/>
    <p:sldId id="270" r:id="rId16"/>
    <p:sldId id="272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A6511"/>
    <a:srgbClr val="FABEC7"/>
    <a:srgbClr val="F6A411"/>
    <a:srgbClr val="CC112C"/>
    <a:srgbClr val="F1362C"/>
    <a:srgbClr val="E7362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16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3A14F5-1421-4057-8734-4A5FC5551A1C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AA818F-4CD2-4477-A7F5-DE6D81EF2BA8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10 000 000</a:t>
          </a:r>
          <a:endParaRPr lang="ru-RU" sz="3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D5E6DA-6299-4394-B54A-D3865CE784F2}" type="parTrans" cxnId="{C228A758-1C02-4095-9A75-CEAEFD413AE4}">
      <dgm:prSet/>
      <dgm:spPr/>
      <dgm:t>
        <a:bodyPr/>
        <a:lstStyle/>
        <a:p>
          <a:endParaRPr lang="ru-RU" b="1"/>
        </a:p>
      </dgm:t>
    </dgm:pt>
    <dgm:pt modelId="{BE694DB4-A8A8-46CC-A27A-079060D8C3F8}" type="sibTrans" cxnId="{C228A758-1C02-4095-9A75-CEAEFD413AE4}">
      <dgm:prSet/>
      <dgm:spPr/>
      <dgm:t>
        <a:bodyPr/>
        <a:lstStyle/>
        <a:p>
          <a:endParaRPr lang="ru-RU" b="1"/>
        </a:p>
      </dgm:t>
    </dgm:pt>
    <dgm:pt modelId="{CD3413E9-6A12-4B3A-8E66-FCCBD610F7CE}">
      <dgm:prSet phldrT="[Текст]"/>
      <dgm:spPr/>
      <dgm:t>
        <a:bodyPr/>
        <a:lstStyle/>
        <a:p>
          <a:r>
            <a:rPr lang="ru-RU" b="1" dirty="0" smtClean="0"/>
            <a:t>Полуфабрикатов для реактивных снарядов</a:t>
          </a:r>
          <a:endParaRPr lang="ru-RU" b="1" dirty="0"/>
        </a:p>
      </dgm:t>
    </dgm:pt>
    <dgm:pt modelId="{2AF0F000-C61B-44E0-AF0D-200FBEAFA3DC}" type="parTrans" cxnId="{CFA87272-4D52-4210-BE4A-B213166F24F1}">
      <dgm:prSet/>
      <dgm:spPr/>
      <dgm:t>
        <a:bodyPr/>
        <a:lstStyle/>
        <a:p>
          <a:endParaRPr lang="ru-RU" b="1"/>
        </a:p>
      </dgm:t>
    </dgm:pt>
    <dgm:pt modelId="{7914E866-30F6-4643-BA1D-DC23BFB02EB5}" type="sibTrans" cxnId="{CFA87272-4D52-4210-BE4A-B213166F24F1}">
      <dgm:prSet/>
      <dgm:spPr/>
      <dgm:t>
        <a:bodyPr/>
        <a:lstStyle/>
        <a:p>
          <a:endParaRPr lang="ru-RU" b="1"/>
        </a:p>
      </dgm:t>
    </dgm:pt>
    <dgm:pt modelId="{A6E30781-0179-4C0D-8B9F-363BE20E0FCD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465 000</a:t>
          </a:r>
          <a:endParaRPr lang="ru-RU" sz="3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8DFED-B56F-400A-9EAC-022824CEDDEE}" type="parTrans" cxnId="{F6868663-843D-420F-BDB3-9244C4905F16}">
      <dgm:prSet/>
      <dgm:spPr/>
      <dgm:t>
        <a:bodyPr/>
        <a:lstStyle/>
        <a:p>
          <a:endParaRPr lang="ru-RU" b="1"/>
        </a:p>
      </dgm:t>
    </dgm:pt>
    <dgm:pt modelId="{6A7298F2-6080-4172-AA0F-2C60FCEDED4E}" type="sibTrans" cxnId="{F6868663-843D-420F-BDB3-9244C4905F16}">
      <dgm:prSet/>
      <dgm:spPr/>
      <dgm:t>
        <a:bodyPr/>
        <a:lstStyle/>
        <a:p>
          <a:endParaRPr lang="ru-RU" b="1"/>
        </a:p>
      </dgm:t>
    </dgm:pt>
    <dgm:pt modelId="{E13EC62A-C813-4E96-A99B-C66BBEE5D443}">
      <dgm:prSet phldrT="[Текст]"/>
      <dgm:spPr/>
      <dgm:t>
        <a:bodyPr/>
        <a:lstStyle/>
        <a:p>
          <a:r>
            <a:rPr lang="ru-RU" b="1" dirty="0" smtClean="0"/>
            <a:t>Заготовок для минометных стволов</a:t>
          </a:r>
          <a:endParaRPr lang="ru-RU" b="1" dirty="0"/>
        </a:p>
      </dgm:t>
    </dgm:pt>
    <dgm:pt modelId="{8AE12821-5805-46AF-BDB2-A4137E2F8FBB}" type="parTrans" cxnId="{A1E331EF-F5AE-4040-B1EF-09249E0548C4}">
      <dgm:prSet/>
      <dgm:spPr/>
      <dgm:t>
        <a:bodyPr/>
        <a:lstStyle/>
        <a:p>
          <a:endParaRPr lang="ru-RU" b="1"/>
        </a:p>
      </dgm:t>
    </dgm:pt>
    <dgm:pt modelId="{3C2D668E-5484-4B91-A3B2-DB22B394D8B8}" type="sibTrans" cxnId="{A1E331EF-F5AE-4040-B1EF-09249E0548C4}">
      <dgm:prSet/>
      <dgm:spPr/>
      <dgm:t>
        <a:bodyPr/>
        <a:lstStyle/>
        <a:p>
          <a:endParaRPr lang="ru-RU" b="1"/>
        </a:p>
      </dgm:t>
    </dgm:pt>
    <dgm:pt modelId="{A758D4C8-05EF-45C9-A8C6-09786162443D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1 600 000</a:t>
          </a:r>
          <a:endParaRPr lang="ru-RU" sz="3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13BCF8-0491-4253-901C-D866228E6E2E}" type="parTrans" cxnId="{B74447BC-2AD3-4855-A0F0-4063BD2C5038}">
      <dgm:prSet/>
      <dgm:spPr/>
      <dgm:t>
        <a:bodyPr/>
        <a:lstStyle/>
        <a:p>
          <a:endParaRPr lang="ru-RU" b="1"/>
        </a:p>
      </dgm:t>
    </dgm:pt>
    <dgm:pt modelId="{4BA89C74-976F-4496-8A56-B3E5DBD32BFC}" type="sibTrans" cxnId="{B74447BC-2AD3-4855-A0F0-4063BD2C5038}">
      <dgm:prSet/>
      <dgm:spPr/>
      <dgm:t>
        <a:bodyPr/>
        <a:lstStyle/>
        <a:p>
          <a:endParaRPr lang="ru-RU" b="1"/>
        </a:p>
      </dgm:t>
    </dgm:pt>
    <dgm:pt modelId="{E968B0AE-73FE-4BCB-8ECF-8E318A2D8011}">
      <dgm:prSet phldrT="[Текст]"/>
      <dgm:spPr/>
      <dgm:t>
        <a:bodyPr/>
        <a:lstStyle/>
        <a:p>
          <a:r>
            <a:rPr lang="ru-RU" b="1" dirty="0" smtClean="0"/>
            <a:t>Гильз для цилиндров танковых моторов</a:t>
          </a:r>
          <a:endParaRPr lang="ru-RU" b="1" dirty="0"/>
        </a:p>
      </dgm:t>
    </dgm:pt>
    <dgm:pt modelId="{0EDA09B5-3CE9-4D2E-B738-B228AE2E0EAA}" type="parTrans" cxnId="{38773D18-D471-4DDE-8282-110E0D89921C}">
      <dgm:prSet/>
      <dgm:spPr/>
      <dgm:t>
        <a:bodyPr/>
        <a:lstStyle/>
        <a:p>
          <a:endParaRPr lang="ru-RU" b="1"/>
        </a:p>
      </dgm:t>
    </dgm:pt>
    <dgm:pt modelId="{83F0D2E4-E2C6-4E29-B9D7-75C103C6C157}" type="sibTrans" cxnId="{38773D18-D471-4DDE-8282-110E0D89921C}">
      <dgm:prSet/>
      <dgm:spPr/>
      <dgm:t>
        <a:bodyPr/>
        <a:lstStyle/>
        <a:p>
          <a:endParaRPr lang="ru-RU" b="1"/>
        </a:p>
      </dgm:t>
    </dgm:pt>
    <dgm:pt modelId="{54D56E36-DD11-4D6E-A2D2-B49EFE476CF7}" type="pres">
      <dgm:prSet presAssocID="{223A14F5-1421-4057-8734-4A5FC5551A1C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FDBFB5E-117F-4851-B93A-B05A4214E407}" type="pres">
      <dgm:prSet presAssocID="{BAAA818F-4CD2-4477-A7F5-DE6D81EF2BA8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36C743-137D-45B8-8D35-4C308972B32C}" type="pres">
      <dgm:prSet presAssocID="{BAAA818F-4CD2-4477-A7F5-DE6D81EF2BA8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E2D11E-3992-424D-8483-9F45DF4FE2FF}" type="pres">
      <dgm:prSet presAssocID="{A6E30781-0179-4C0D-8B9F-363BE20E0FCD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3341B1-07AC-43B3-B8B4-42E1A9FF22FE}" type="pres">
      <dgm:prSet presAssocID="{A6E30781-0179-4C0D-8B9F-363BE20E0FCD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64B8C1-7941-474D-BF8D-C004C9D5769D}" type="pres">
      <dgm:prSet presAssocID="{A758D4C8-05EF-45C9-A8C6-09786162443D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CEF451-2C6B-4835-8309-DAB99CC893A8}" type="pres">
      <dgm:prSet presAssocID="{A758D4C8-05EF-45C9-A8C6-09786162443D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868663-843D-420F-BDB3-9244C4905F16}" srcId="{223A14F5-1421-4057-8734-4A5FC5551A1C}" destId="{A6E30781-0179-4C0D-8B9F-363BE20E0FCD}" srcOrd="1" destOrd="0" parTransId="{3068DFED-B56F-400A-9EAC-022824CEDDEE}" sibTransId="{6A7298F2-6080-4172-AA0F-2C60FCEDED4E}"/>
    <dgm:cxn modelId="{03387466-139A-4F8C-975F-CF9A6508D4CA}" type="presOf" srcId="{E13EC62A-C813-4E96-A99B-C66BBEE5D443}" destId="{B33341B1-07AC-43B3-B8B4-42E1A9FF22FE}" srcOrd="0" destOrd="0" presId="urn:microsoft.com/office/officeart/2009/3/layout/IncreasingArrowsProcess"/>
    <dgm:cxn modelId="{C228A758-1C02-4095-9A75-CEAEFD413AE4}" srcId="{223A14F5-1421-4057-8734-4A5FC5551A1C}" destId="{BAAA818F-4CD2-4477-A7F5-DE6D81EF2BA8}" srcOrd="0" destOrd="0" parTransId="{B7D5E6DA-6299-4394-B54A-D3865CE784F2}" sibTransId="{BE694DB4-A8A8-46CC-A27A-079060D8C3F8}"/>
    <dgm:cxn modelId="{78CD15D4-4EEF-433D-9060-7C130F6C391E}" type="presOf" srcId="{E968B0AE-73FE-4BCB-8ECF-8E318A2D8011}" destId="{99CEF451-2C6B-4835-8309-DAB99CC893A8}" srcOrd="0" destOrd="0" presId="urn:microsoft.com/office/officeart/2009/3/layout/IncreasingArrowsProcess"/>
    <dgm:cxn modelId="{B4EDD9B1-25C5-4CE1-973D-9824CEDDE87B}" type="presOf" srcId="{CD3413E9-6A12-4B3A-8E66-FCCBD610F7CE}" destId="{3F36C743-137D-45B8-8D35-4C308972B32C}" srcOrd="0" destOrd="0" presId="urn:microsoft.com/office/officeart/2009/3/layout/IncreasingArrowsProcess"/>
    <dgm:cxn modelId="{E8884147-DD33-48FB-AE50-404EE12E17EF}" type="presOf" srcId="{223A14F5-1421-4057-8734-4A5FC5551A1C}" destId="{54D56E36-DD11-4D6E-A2D2-B49EFE476CF7}" srcOrd="0" destOrd="0" presId="urn:microsoft.com/office/officeart/2009/3/layout/IncreasingArrowsProcess"/>
    <dgm:cxn modelId="{87B31E85-7151-49AA-B287-249BB0B40BE1}" type="presOf" srcId="{A758D4C8-05EF-45C9-A8C6-09786162443D}" destId="{CA64B8C1-7941-474D-BF8D-C004C9D5769D}" srcOrd="0" destOrd="0" presId="urn:microsoft.com/office/officeart/2009/3/layout/IncreasingArrowsProcess"/>
    <dgm:cxn modelId="{ABF26947-E9CF-4DD5-BB5A-AF157FE37F44}" type="presOf" srcId="{A6E30781-0179-4C0D-8B9F-363BE20E0FCD}" destId="{4FE2D11E-3992-424D-8483-9F45DF4FE2FF}" srcOrd="0" destOrd="0" presId="urn:microsoft.com/office/officeart/2009/3/layout/IncreasingArrowsProcess"/>
    <dgm:cxn modelId="{38773D18-D471-4DDE-8282-110E0D89921C}" srcId="{A758D4C8-05EF-45C9-A8C6-09786162443D}" destId="{E968B0AE-73FE-4BCB-8ECF-8E318A2D8011}" srcOrd="0" destOrd="0" parTransId="{0EDA09B5-3CE9-4D2E-B738-B228AE2E0EAA}" sibTransId="{83F0D2E4-E2C6-4E29-B9D7-75C103C6C157}"/>
    <dgm:cxn modelId="{CFA87272-4D52-4210-BE4A-B213166F24F1}" srcId="{BAAA818F-4CD2-4477-A7F5-DE6D81EF2BA8}" destId="{CD3413E9-6A12-4B3A-8E66-FCCBD610F7CE}" srcOrd="0" destOrd="0" parTransId="{2AF0F000-C61B-44E0-AF0D-200FBEAFA3DC}" sibTransId="{7914E866-30F6-4643-BA1D-DC23BFB02EB5}"/>
    <dgm:cxn modelId="{A1E331EF-F5AE-4040-B1EF-09249E0548C4}" srcId="{A6E30781-0179-4C0D-8B9F-363BE20E0FCD}" destId="{E13EC62A-C813-4E96-A99B-C66BBEE5D443}" srcOrd="0" destOrd="0" parTransId="{8AE12821-5805-46AF-BDB2-A4137E2F8FBB}" sibTransId="{3C2D668E-5484-4B91-A3B2-DB22B394D8B8}"/>
    <dgm:cxn modelId="{B74447BC-2AD3-4855-A0F0-4063BD2C5038}" srcId="{223A14F5-1421-4057-8734-4A5FC5551A1C}" destId="{A758D4C8-05EF-45C9-A8C6-09786162443D}" srcOrd="2" destOrd="0" parTransId="{4813BCF8-0491-4253-901C-D866228E6E2E}" sibTransId="{4BA89C74-976F-4496-8A56-B3E5DBD32BFC}"/>
    <dgm:cxn modelId="{CB73BB4A-48EE-41C9-A771-F18A5B188918}" type="presOf" srcId="{BAAA818F-4CD2-4477-A7F5-DE6D81EF2BA8}" destId="{FFDBFB5E-117F-4851-B93A-B05A4214E407}" srcOrd="0" destOrd="0" presId="urn:microsoft.com/office/officeart/2009/3/layout/IncreasingArrowsProcess"/>
    <dgm:cxn modelId="{6BC6FC2D-E70C-4000-81A3-219BDCB035DB}" type="presParOf" srcId="{54D56E36-DD11-4D6E-A2D2-B49EFE476CF7}" destId="{FFDBFB5E-117F-4851-B93A-B05A4214E407}" srcOrd="0" destOrd="0" presId="urn:microsoft.com/office/officeart/2009/3/layout/IncreasingArrowsProcess"/>
    <dgm:cxn modelId="{EAB37BBA-C6B4-43F3-B93D-AF09613AF5F5}" type="presParOf" srcId="{54D56E36-DD11-4D6E-A2D2-B49EFE476CF7}" destId="{3F36C743-137D-45B8-8D35-4C308972B32C}" srcOrd="1" destOrd="0" presId="urn:microsoft.com/office/officeart/2009/3/layout/IncreasingArrowsProcess"/>
    <dgm:cxn modelId="{EECA3280-52C7-452F-9FBE-E5F7C428D248}" type="presParOf" srcId="{54D56E36-DD11-4D6E-A2D2-B49EFE476CF7}" destId="{4FE2D11E-3992-424D-8483-9F45DF4FE2FF}" srcOrd="2" destOrd="0" presId="urn:microsoft.com/office/officeart/2009/3/layout/IncreasingArrowsProcess"/>
    <dgm:cxn modelId="{C41EAD4F-74B9-40F3-A60B-AC2B36033165}" type="presParOf" srcId="{54D56E36-DD11-4D6E-A2D2-B49EFE476CF7}" destId="{B33341B1-07AC-43B3-B8B4-42E1A9FF22FE}" srcOrd="3" destOrd="0" presId="urn:microsoft.com/office/officeart/2009/3/layout/IncreasingArrowsProcess"/>
    <dgm:cxn modelId="{26FB1DDF-71D4-4BCC-AB06-155CE6860A4F}" type="presParOf" srcId="{54D56E36-DD11-4D6E-A2D2-B49EFE476CF7}" destId="{CA64B8C1-7941-474D-BF8D-C004C9D5769D}" srcOrd="4" destOrd="0" presId="urn:microsoft.com/office/officeart/2009/3/layout/IncreasingArrowsProcess"/>
    <dgm:cxn modelId="{D8742C2D-FEB0-48E6-AA53-033CA5AF2B36}" type="presParOf" srcId="{54D56E36-DD11-4D6E-A2D2-B49EFE476CF7}" destId="{99CEF451-2C6B-4835-8309-DAB99CC893A8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DBFB5E-117F-4851-B93A-B05A4214E407}">
      <dsp:nvSpPr>
        <dsp:cNvPr id="0" name=""/>
        <dsp:cNvSpPr/>
      </dsp:nvSpPr>
      <dsp:spPr>
        <a:xfrm>
          <a:off x="411389" y="8693"/>
          <a:ext cx="7729781" cy="1125750"/>
        </a:xfrm>
        <a:prstGeom prst="rightArrow">
          <a:avLst>
            <a:gd name="adj1" fmla="val 50000"/>
            <a:gd name="adj2" fmla="val 5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254000" bIns="178713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10 000 000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1389" y="8693"/>
        <a:ext cx="7729781" cy="1125750"/>
      </dsp:txXfrm>
    </dsp:sp>
    <dsp:sp modelId="{3F36C743-137D-45B8-8D35-4C308972B32C}">
      <dsp:nvSpPr>
        <dsp:cNvPr id="0" name=""/>
        <dsp:cNvSpPr/>
      </dsp:nvSpPr>
      <dsp:spPr>
        <a:xfrm>
          <a:off x="411389" y="876809"/>
          <a:ext cx="2380772" cy="21686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Полуфабрикатов для реактивных снарядов</a:t>
          </a:r>
          <a:endParaRPr lang="ru-RU" sz="2300" b="1" kern="1200" dirty="0"/>
        </a:p>
      </dsp:txBody>
      <dsp:txXfrm>
        <a:off x="411389" y="876809"/>
        <a:ext cx="2380772" cy="2168610"/>
      </dsp:txXfrm>
    </dsp:sp>
    <dsp:sp modelId="{4FE2D11E-3992-424D-8483-9F45DF4FE2FF}">
      <dsp:nvSpPr>
        <dsp:cNvPr id="0" name=""/>
        <dsp:cNvSpPr/>
      </dsp:nvSpPr>
      <dsp:spPr>
        <a:xfrm>
          <a:off x="2792162" y="383943"/>
          <a:ext cx="5349008" cy="1125750"/>
        </a:xfrm>
        <a:prstGeom prst="rightArrow">
          <a:avLst>
            <a:gd name="adj1" fmla="val 50000"/>
            <a:gd name="adj2" fmla="val 5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254000" bIns="178713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465 000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92162" y="383943"/>
        <a:ext cx="5349008" cy="1125750"/>
      </dsp:txXfrm>
    </dsp:sp>
    <dsp:sp modelId="{B33341B1-07AC-43B3-B8B4-42E1A9FF22FE}">
      <dsp:nvSpPr>
        <dsp:cNvPr id="0" name=""/>
        <dsp:cNvSpPr/>
      </dsp:nvSpPr>
      <dsp:spPr>
        <a:xfrm>
          <a:off x="2792162" y="1252060"/>
          <a:ext cx="2380772" cy="216861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Заготовок для минометных стволов</a:t>
          </a:r>
          <a:endParaRPr lang="ru-RU" sz="2300" b="1" kern="1200" dirty="0"/>
        </a:p>
      </dsp:txBody>
      <dsp:txXfrm>
        <a:off x="2792162" y="1252060"/>
        <a:ext cx="2380772" cy="2168610"/>
      </dsp:txXfrm>
    </dsp:sp>
    <dsp:sp modelId="{CA64B8C1-7941-474D-BF8D-C004C9D5769D}">
      <dsp:nvSpPr>
        <dsp:cNvPr id="0" name=""/>
        <dsp:cNvSpPr/>
      </dsp:nvSpPr>
      <dsp:spPr>
        <a:xfrm>
          <a:off x="5172935" y="759194"/>
          <a:ext cx="2968236" cy="1125750"/>
        </a:xfrm>
        <a:prstGeom prst="rightArrow">
          <a:avLst>
            <a:gd name="adj1" fmla="val 50000"/>
            <a:gd name="adj2" fmla="val 5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254000" bIns="178713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1 600 000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172935" y="759194"/>
        <a:ext cx="2968236" cy="1125750"/>
      </dsp:txXfrm>
    </dsp:sp>
    <dsp:sp modelId="{99CEF451-2C6B-4835-8309-DAB99CC893A8}">
      <dsp:nvSpPr>
        <dsp:cNvPr id="0" name=""/>
        <dsp:cNvSpPr/>
      </dsp:nvSpPr>
      <dsp:spPr>
        <a:xfrm>
          <a:off x="5172935" y="1627310"/>
          <a:ext cx="2380772" cy="21368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Гильз для цилиндров танковых моторов</a:t>
          </a:r>
          <a:endParaRPr lang="ru-RU" sz="2300" b="1" kern="1200" dirty="0"/>
        </a:p>
      </dsp:txBody>
      <dsp:txXfrm>
        <a:off x="5172935" y="1627310"/>
        <a:ext cx="2380772" cy="2136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3803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981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211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940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201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7190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453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652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9896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157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740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A6511"/>
            </a:gs>
            <a:gs pos="74000">
              <a:srgbClr val="E7362C"/>
            </a:gs>
            <a:gs pos="83000">
              <a:srgbClr val="F1362C"/>
            </a:gs>
            <a:gs pos="100000">
              <a:srgbClr val="CC112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25461-2E43-46A2-A485-1D216BF9C2DE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C1046-61EF-4E23-876D-1D7480E2E8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477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3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A6511">
                <a:lumMod val="68000"/>
                <a:lumOff val="32000"/>
              </a:srgbClr>
            </a:gs>
            <a:gs pos="74000">
              <a:srgbClr val="E7362C"/>
            </a:gs>
            <a:gs pos="83000">
              <a:srgbClr val="F1362C"/>
            </a:gs>
            <a:gs pos="100000">
              <a:srgbClr val="FABEC7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23" y="1220214"/>
            <a:ext cx="5774191" cy="4907476"/>
          </a:xfrm>
        </p:spPr>
        <p:txBody>
          <a:bodyPr>
            <a:noAutofit/>
          </a:bodyPr>
          <a:lstStyle/>
          <a:p>
            <a:pPr algn="l"/>
            <a:r>
              <a:rPr lang="ru-RU" sz="4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ПЕРВОУРАЛЬСК </a:t>
            </a:r>
            <a:r>
              <a:rPr lang="ru-RU" sz="4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ГОРОД </a:t>
            </a:r>
            <a:r>
              <a:rPr lang="ru-RU" sz="4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ТРУДОВОЙ </a:t>
            </a:r>
            <a:r>
              <a:rPr lang="ru-RU" sz="4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ДОБЛЕСТИ!</a:t>
            </a:r>
            <a:endParaRPr lang="ru-RU" sz="4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4" name="Picture 8" descr="Picture background">
            <a:extLst>
              <a:ext uri="{FF2B5EF4-FFF2-40B4-BE49-F238E27FC236}">
                <a16:creationId xmlns="" xmlns:a16="http://schemas.microsoft.com/office/drawing/2014/main" id="{1A3082F6-A9F6-4FB4-B603-A1F7B4ED13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329" t="6201" r="25683" b="13187"/>
          <a:stretch/>
        </p:blipFill>
        <p:spPr bwMode="auto">
          <a:xfrm>
            <a:off x="4708903" y="269822"/>
            <a:ext cx="4435098" cy="46538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0043"/>
          <a:stretch/>
        </p:blipFill>
        <p:spPr>
          <a:xfrm>
            <a:off x="0" y="3364522"/>
            <a:ext cx="9144000" cy="35052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23919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6956" y="3053015"/>
            <a:ext cx="8585688" cy="34145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Звание </a:t>
            </a:r>
            <a:r>
              <a:rPr lang="ru-RU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присвоено за значительный вклад жителей города в достижение победы в Великой Отечественной войне 1941–1945 годов, обеспечение бесперебойного производства военной и гражданской продукции на промышленных предприятиях, проявленные при этом массовый трудовой героизм и самоотверженность.</a:t>
            </a:r>
          </a:p>
          <a:p>
            <a:pPr algn="just"/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324" y="417824"/>
            <a:ext cx="3608337" cy="2407438"/>
          </a:xfrm>
          <a:prstGeom prst="rect">
            <a:avLst/>
          </a:prstGeom>
          <a:ln>
            <a:solidFill>
              <a:srgbClr val="EA651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798276" y="230254"/>
            <a:ext cx="52988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5 </a:t>
            </a: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сентября 2026  года Президент Владимир </a:t>
            </a:r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Путин подписал указ </a:t>
            </a:r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 присвоении Первоуральску </a:t>
            </a:r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 почётного звания «Город трудовой доблести».</a:t>
            </a:r>
          </a:p>
        </p:txBody>
      </p:sp>
    </p:spTree>
    <p:extLst>
      <p:ext uri="{BB962C8B-B14F-4D97-AF65-F5344CB8AC3E}">
        <p14:creationId xmlns="" xmlns:p14="http://schemas.microsoft.com/office/powerpoint/2010/main" val="1107603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lum bright="70000" contrast="-70000"/>
          </a:blip>
          <a:srcRect l="15561" r="17859"/>
          <a:stretch/>
        </p:blipFill>
        <p:spPr>
          <a:xfrm>
            <a:off x="4562062" y="272371"/>
            <a:ext cx="4581938" cy="51613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48400" y="4296945"/>
            <a:ext cx="20632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Первоуральск</a:t>
            </a:r>
            <a:endParaRPr lang="ru-RU" sz="2200" dirty="0"/>
          </a:p>
        </p:txBody>
      </p:sp>
      <p:sp>
        <p:nvSpPr>
          <p:cNvPr id="8" name="Овал 7"/>
          <p:cNvSpPr/>
          <p:nvPr/>
        </p:nvSpPr>
        <p:spPr>
          <a:xfrm>
            <a:off x="6228564" y="4678440"/>
            <a:ext cx="164123" cy="17584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0678538">
            <a:off x="4918809" y="4719734"/>
            <a:ext cx="1240089" cy="1312985"/>
          </a:xfrm>
          <a:prstGeom prst="rightArrow">
            <a:avLst>
              <a:gd name="adj1" fmla="val 45211"/>
              <a:gd name="adj2" fmla="val 4138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2108525">
            <a:off x="4938635" y="3524804"/>
            <a:ext cx="1240089" cy="1312985"/>
          </a:xfrm>
          <a:prstGeom prst="rightArrow">
            <a:avLst>
              <a:gd name="adj1" fmla="val 45211"/>
              <a:gd name="adj2" fmla="val 4138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267776">
            <a:off x="3942018" y="4032138"/>
            <a:ext cx="1240089" cy="1312985"/>
          </a:xfrm>
          <a:prstGeom prst="rightArrow">
            <a:avLst>
              <a:gd name="adj1" fmla="val 45211"/>
              <a:gd name="adj2" fmla="val 4138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157686" y="438248"/>
            <a:ext cx="5399054" cy="4398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1941-1942г.: в Первоуральск эвакуировано более 20 предприятий. Это конструкторские бюро, трубопрокатные станы, научно-исследовательские институты, госпитали, целые заводы – трубные, литейно-механические, агрегатные, кожевенные, шинные, сварочные, авиационные.</a:t>
            </a:r>
          </a:p>
          <a:p>
            <a:pPr marL="0" indent="0">
              <a:buNone/>
            </a:pPr>
            <a:endParaRPr lang="ru-RU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1407" y="5218362"/>
            <a:ext cx="87043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Первоуральск в годы </a:t>
            </a:r>
            <a:endParaRPr lang="ru-RU" sz="28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r>
              <a:rPr lang="ru-RU" sz="2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войны стал </a:t>
            </a:r>
            <a:r>
              <a:rPr lang="ru-RU" sz="2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крупнейшим центром трубной, огнеупорной и химической промышленности. </a:t>
            </a:r>
          </a:p>
        </p:txBody>
      </p:sp>
    </p:spTree>
    <p:extLst>
      <p:ext uri="{BB962C8B-B14F-4D97-AF65-F5344CB8AC3E}">
        <p14:creationId xmlns="" xmlns:p14="http://schemas.microsoft.com/office/powerpoint/2010/main" val="408606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333531" y="477032"/>
            <a:ext cx="3910224" cy="593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3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Новотрубный завод в годы ВОВ самый крупный трубопрокатный завод в стране! </a:t>
            </a:r>
            <a:endParaRPr lang="ru-RU" sz="33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1026" name="Picture 2" descr="https://avatars.mds.yandex.net/i?id=be8bb797a083f68d0ad603ae2c510dd854873493-4211909-images-thumbs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281" y="477032"/>
            <a:ext cx="4257675" cy="304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4627394" y="3928114"/>
            <a:ext cx="4059448" cy="593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Производил трубы для изготовления самолетов, танков, орудий, минометов</a:t>
            </a:r>
            <a:r>
              <a:rPr lang="ru-RU" sz="3000" b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, снарядов</a:t>
            </a: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.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30" y="3671586"/>
            <a:ext cx="4094025" cy="26002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61187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16301" y="180342"/>
            <a:ext cx="4508100" cy="49074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Заводу не хватало квалифицированных рабочих, были сложности с инструментами, материалами, запасными частями, существовал лимит на продукты питания.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2050" name="Picture 2" descr="https://sun9-56.vkuserphoto.ru/s/v1/ig2/xdjJrWiMS8CF5vrrS3jzN68GWI3AGWCeF80RDyskNLcG1dVAlUh5_EfsOT6ykeed__jJo97iqABlICFL22wHvbFB.jpg?quality=95&amp;as=32x21,48x32,72x48,108x72,160x107,240x160,360x240,480x320,540x360,640x427,720x480,1080x720,1280x853,1440x960,2560x1707&amp;from=bu&amp;cs=1280x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831" t="24300" r="20614" b="28768"/>
          <a:stretch/>
        </p:blipFill>
        <p:spPr bwMode="auto">
          <a:xfrm>
            <a:off x="187569" y="4056186"/>
            <a:ext cx="4171548" cy="23915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5040066" y="180342"/>
            <a:ext cx="3733223" cy="1812581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первые шесть месяцев войны освоено 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34889" y="2216547"/>
            <a:ext cx="2438400" cy="1687238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  новых марок </a:t>
            </a:r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стали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трелка углом 5"/>
          <p:cNvSpPr/>
          <p:nvPr/>
        </p:nvSpPr>
        <p:spPr>
          <a:xfrm flipV="1">
            <a:off x="5291535" y="2216545"/>
            <a:ext cx="898250" cy="1265207"/>
          </a:xfrm>
          <a:prstGeom prst="bentArrow">
            <a:avLst>
              <a:gd name="adj1" fmla="val 25000"/>
              <a:gd name="adj2" fmla="val 24347"/>
              <a:gd name="adj3" fmla="val 25000"/>
              <a:gd name="adj4" fmla="val 43750"/>
            </a:avLst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9" name="Picture 2" descr="https://sun9-46.vkuserphoto.ru/s/v1/ig2/CzncSiTEAO0JgcjssSfilSa3dDBok8UhzP21--S78trNwc0GfILbKsK70LaF63efz3680tqUm8-xMSYSk1q-6NWy.jpg?quality=95&amp;as=32x21,48x32,72x48,108x72,160x107,240x160,360x240,480x320,540x360,640x427,720x480,1080x720,1280x853,1440x960,2560x1707&amp;from=bu&amp;cs=1280x0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147" t="24590" r="22531" b="27724"/>
          <a:stretch/>
        </p:blipFill>
        <p:spPr bwMode="auto">
          <a:xfrm>
            <a:off x="4900247" y="4056187"/>
            <a:ext cx="4012863" cy="23915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5421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98361" y="356187"/>
            <a:ext cx="8552561" cy="605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3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 годы войны изготовлено:</a:t>
            </a:r>
          </a:p>
          <a:p>
            <a:pPr marL="0" indent="0">
              <a:buNone/>
            </a:pPr>
            <a:endParaRPr lang="ru-RU" sz="33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3564887716"/>
              </p:ext>
            </p:extLst>
          </p:nvPr>
        </p:nvGraphicFramePr>
        <p:xfrm>
          <a:off x="298361" y="763953"/>
          <a:ext cx="8552561" cy="3772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98361" y="4408240"/>
            <a:ext cx="855256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Освоено 129 видов трубной продукции для авиационной, таковой, артиллерийской, нефтяной промышленности. Каждый второй ствол артиллерийского орудия был сделан в Первоуральске.</a:t>
            </a:r>
            <a:endParaRPr lang="ru-RU" sz="3000" dirty="0"/>
          </a:p>
        </p:txBody>
      </p:sp>
    </p:spTree>
    <p:extLst>
      <p:ext uri="{BB962C8B-B14F-4D97-AF65-F5344CB8AC3E}">
        <p14:creationId xmlns="" xmlns:p14="http://schemas.microsoft.com/office/powerpoint/2010/main" val="71488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139469" y="192066"/>
            <a:ext cx="8875577" cy="10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 доблестный труд в годы ВОВ коллектив Новотрубного завода награжден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667" b="100000" l="2518" r="964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2523" y="2117179"/>
            <a:ext cx="1907140" cy="20580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3035" y="2117179"/>
            <a:ext cx="1630240" cy="2058065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68424" y="4175244"/>
            <a:ext cx="8617666" cy="132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137 работников получили ордена,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31 работник - медали</a:t>
            </a:r>
          </a:p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4577257" y="4175244"/>
            <a:ext cx="4244962" cy="132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9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68424" y="5214104"/>
            <a:ext cx="8617666" cy="132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229 тружеников – знаки отличников социалистического соревнования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76521" y="1099776"/>
            <a:ext cx="43088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орденом Ленина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71995" y="1096132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орденом Трудового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Красного Знамени</a:t>
            </a:r>
          </a:p>
        </p:txBody>
      </p:sp>
    </p:spTree>
    <p:extLst>
      <p:ext uri="{BB962C8B-B14F-4D97-AF65-F5344CB8AC3E}">
        <p14:creationId xmlns="" xmlns:p14="http://schemas.microsoft.com/office/powerpoint/2010/main" val="402802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345253" y="180342"/>
            <a:ext cx="8529115" cy="1789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В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годы Великой Отечественной войны Первоуральский </a:t>
            </a:r>
            <a:r>
              <a:rPr lang="ru-RU" sz="3000" b="1" dirty="0" err="1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хромпиковый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 стал одним из ключевых предприятий, обеспечивавших оборону страны. </a:t>
            </a:r>
          </a:p>
          <a:p>
            <a:pPr marL="0" indent="0" algn="just">
              <a:buNone/>
            </a:pP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/>
          <a:srcRect r="3777" b="3705"/>
          <a:stretch/>
        </p:blipFill>
        <p:spPr>
          <a:xfrm>
            <a:off x="4312556" y="3393972"/>
            <a:ext cx="4561812" cy="32263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/>
          <a:srcRect r="2820" b="3685"/>
          <a:stretch/>
        </p:blipFill>
        <p:spPr>
          <a:xfrm>
            <a:off x="234463" y="1969477"/>
            <a:ext cx="4553386" cy="30376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0918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5313" b="95938" l="16250" r="79688"/>
                    </a14:imgEffect>
                  </a14:imgLayer>
                </a14:imgProps>
              </a:ext>
            </a:extLst>
          </a:blip>
          <a:srcRect l="19643" r="19196"/>
          <a:stretch/>
        </p:blipFill>
        <p:spPr>
          <a:xfrm>
            <a:off x="293078" y="0"/>
            <a:ext cx="1606061" cy="262596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99139" y="233750"/>
            <a:ext cx="329418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«Хлористый </a:t>
            </a:r>
            <a:r>
              <a:rPr lang="ru-RU" sz="26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хромил</a:t>
            </a:r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»  для противотанковых зажигательных гранат </a:t>
            </a:r>
            <a:endParaRPr lang="ru-RU" sz="2600" dirty="0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602" t="30743" r="5250" b="1633"/>
          <a:stretch/>
        </p:blipFill>
        <p:spPr bwMode="auto">
          <a:xfrm>
            <a:off x="5397116" y="233750"/>
            <a:ext cx="3524145" cy="21584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1852" t="18333" r="10741" b="22037"/>
          <a:stretch/>
        </p:blipFill>
        <p:spPr>
          <a:xfrm>
            <a:off x="211018" y="2878017"/>
            <a:ext cx="1531196" cy="117953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824275" y="2633121"/>
            <a:ext cx="329418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«Хромовый ангидрид»  для покрытия металла для авиации</a:t>
            </a:r>
            <a:endParaRPr lang="ru-RU" sz="2600" dirty="0"/>
          </a:p>
        </p:txBody>
      </p:sp>
      <p:pic>
        <p:nvPicPr>
          <p:cNvPr id="19" name="Picture 2" descr="Picture backgrou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210" b="8779"/>
          <a:stretch/>
        </p:blipFill>
        <p:spPr bwMode="auto">
          <a:xfrm>
            <a:off x="5397115" y="2555631"/>
            <a:ext cx="3524145" cy="2192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824275" y="4723187"/>
            <a:ext cx="329418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«Вольфрамовый ангидрид»  для противотанковых снарядов</a:t>
            </a:r>
            <a:endParaRPr lang="ru-RU" sz="26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858" y="4723187"/>
            <a:ext cx="2384181" cy="1788136"/>
          </a:xfrm>
          <a:prstGeom prst="rect">
            <a:avLst/>
          </a:prstGeom>
        </p:spPr>
      </p:pic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10" cstate="print"/>
          <a:srcRect l="55814" t="5326" b="12830"/>
          <a:stretch/>
        </p:blipFill>
        <p:spPr>
          <a:xfrm rot="16200000">
            <a:off x="6314053" y="3998129"/>
            <a:ext cx="1694076" cy="35203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8800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12980" y="5749472"/>
            <a:ext cx="8720005" cy="967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Коллектив завода собрал деньги и на них построил танковую колонну</a:t>
            </a:r>
            <a:endParaRPr lang="ru-RU" sz="26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5477" y="1008186"/>
            <a:ext cx="7152061" cy="4706117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98361" y="356187"/>
            <a:ext cx="8552561" cy="605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3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Помощь фронту</a:t>
            </a:r>
          </a:p>
          <a:p>
            <a:pPr marL="0" indent="0">
              <a:buNone/>
            </a:pPr>
            <a:endParaRPr lang="ru-RU" sz="33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045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r="48890"/>
          <a:stretch/>
        </p:blipFill>
        <p:spPr>
          <a:xfrm>
            <a:off x="418121" y="325071"/>
            <a:ext cx="3884248" cy="6259377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4882694" y="5002289"/>
            <a:ext cx="4394189" cy="967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77508" y="325071"/>
            <a:ext cx="4173415" cy="2007821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1316 сотрудников Первоуральского </a:t>
            </a:r>
            <a:r>
              <a:rPr lang="ru-RU" sz="3000" b="1" dirty="0" err="1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хромпиковского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завода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77507" y="3454759"/>
            <a:ext cx="4173415" cy="2629518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медаль </a:t>
            </a: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 доблестный труд в Великой отечественной войне»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6371491" y="2506963"/>
            <a:ext cx="785446" cy="773724"/>
          </a:xfrm>
          <a:prstGeom prst="downArrow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2310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Динасовый</a:t>
            </a:r>
            <a:r>
              <a:rPr lang="ru-RU" b="1" dirty="0"/>
              <a:t> завод: огнеупорный щит страны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95121" y="1690689"/>
            <a:ext cx="7553758" cy="50383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29251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4522745" y="4694393"/>
            <a:ext cx="4328178" cy="967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Коллектив завода собрал деньги и на них построил танковую колонну «</a:t>
            </a:r>
            <a:r>
              <a:rPr lang="ru-RU" sz="26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Огнеупорщик</a:t>
            </a:r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»</a:t>
            </a:r>
            <a:endParaRPr lang="ru-RU" sz="26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98361" y="356187"/>
            <a:ext cx="8552561" cy="605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8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Помощь фронту</a:t>
            </a:r>
          </a:p>
          <a:p>
            <a:pPr marL="0" indent="0">
              <a:buNone/>
            </a:pPr>
            <a:endParaRPr lang="ru-RU" sz="38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22744" y="1348151"/>
            <a:ext cx="4328178" cy="2872155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503547" y="5654727"/>
            <a:ext cx="4080045" cy="967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8362" y="1364369"/>
            <a:ext cx="3875054" cy="2007821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Фронтовые бригады, побратимы воинским частям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8361" y="4494057"/>
            <a:ext cx="3875054" cy="1647209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Перевыполнение плана на </a:t>
            </a:r>
          </a:p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200 – 600%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992344" y="3546261"/>
            <a:ext cx="729294" cy="773724"/>
          </a:xfrm>
          <a:prstGeom prst="downArrow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0280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77467" y="549641"/>
            <a:ext cx="8544751" cy="1003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 доблестный труд в годы ВОВ коллектив первоуральского </a:t>
            </a:r>
          </a:p>
          <a:p>
            <a:pPr marL="0" indent="0">
              <a:buNone/>
            </a:pPr>
            <a:r>
              <a:rPr lang="ru-RU" sz="3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динасового</a:t>
            </a: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завода </a:t>
            </a:r>
          </a:p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награжден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орденом </a:t>
            </a: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Трудового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Красного </a:t>
            </a: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Знамени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marL="0" indent="0" algn="just">
              <a:buNone/>
            </a:pP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06973" y="1051485"/>
            <a:ext cx="2558046" cy="3229356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277467" y="4446787"/>
            <a:ext cx="8617666" cy="132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58 работников получили ордена, 1923 работника – медаль «За доблестный труд в годы Великой Отечественной войны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4577257" y="5113086"/>
            <a:ext cx="4244962" cy="1320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4815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04144" y="1274644"/>
            <a:ext cx="7735712" cy="4351338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1353" y="107221"/>
            <a:ext cx="8651631" cy="1088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Поселок Билимбай – родина отечественной реактивной авиации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C960DED7-5776-4241-B66F-3FDBE9559A1D}"/>
              </a:ext>
            </a:extLst>
          </p:cNvPr>
          <p:cNvSpPr txBox="1">
            <a:spLocks/>
          </p:cNvSpPr>
          <p:nvPr/>
        </p:nvSpPr>
        <p:spPr>
          <a:xfrm>
            <a:off x="152401" y="5625982"/>
            <a:ext cx="8874368" cy="1088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Первый отечественный ракетный самолет с жидкостным реактивным двигателем «БИ-1»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1833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04578" y="696155"/>
            <a:ext cx="3875054" cy="1156092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Меню заводских рабочих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11040" y="180338"/>
            <a:ext cx="3875054" cy="2140831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Капуста, свекла, вода, соль, немного растительного масла, 700 </a:t>
            </a:r>
            <a:r>
              <a:rPr lang="ru-RU" sz="26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гр</a:t>
            </a:r>
            <a:r>
              <a:rPr lang="ru-RU" sz="2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 хлеба на гороховой муке</a:t>
            </a:r>
            <a:endParaRPr lang="ru-RU" sz="26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7" name="Стрелка вниз 6"/>
          <p:cNvSpPr/>
          <p:nvPr/>
        </p:nvSpPr>
        <p:spPr>
          <a:xfrm rot="16200000">
            <a:off x="4180689" y="863891"/>
            <a:ext cx="729294" cy="773724"/>
          </a:xfrm>
          <a:prstGeom prst="downArrow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3420" y="3240061"/>
            <a:ext cx="3875054" cy="1496061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Зарплата работника завода 500-1000 рублей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89882" y="2724245"/>
            <a:ext cx="3875054" cy="3864124"/>
          </a:xfrm>
          <a:prstGeom prst="roundRect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Стоимость продуктов на рынке:</a:t>
            </a:r>
          </a:p>
          <a:p>
            <a:r>
              <a:rPr lang="ru-RU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10 яиц – 200 рублей</a:t>
            </a:r>
          </a:p>
          <a:p>
            <a:r>
              <a:rPr lang="ru-RU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 кг картофеля – 70 рублей</a:t>
            </a:r>
          </a:p>
          <a:p>
            <a:r>
              <a:rPr lang="ru-RU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 кг масла – 1000 рублей</a:t>
            </a:r>
          </a:p>
          <a:p>
            <a:r>
              <a:rPr lang="ru-RU" sz="24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 кг мяса – 250 рублей</a:t>
            </a:r>
          </a:p>
          <a:p>
            <a:endParaRPr lang="ru-RU" sz="24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sp>
        <p:nvSpPr>
          <p:cNvPr id="10" name="Стрелка вниз 9"/>
          <p:cNvSpPr/>
          <p:nvPr/>
        </p:nvSpPr>
        <p:spPr>
          <a:xfrm rot="16200000">
            <a:off x="4259531" y="3407798"/>
            <a:ext cx="729294" cy="773724"/>
          </a:xfrm>
          <a:prstGeom prst="downArrow">
            <a:avLst/>
          </a:prstGeom>
          <a:solidFill>
            <a:srgbClr val="FFC000"/>
          </a:solidFill>
          <a:ln>
            <a:solidFill>
              <a:srgbClr val="EA65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6564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574" y="1040180"/>
            <a:ext cx="436538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Более 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13 тысяч человек – фактически каждый третий трудоспособный житель города – были награждены медалью </a:t>
            </a:r>
            <a:endParaRPr lang="ru-RU" sz="3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  <a:p>
            <a:pPr marL="0" indent="0">
              <a:buNone/>
            </a:pP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«</a:t>
            </a:r>
            <a:r>
              <a:rPr lang="ru-RU" sz="30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За доблестный труд в Великой Отечественной войне 1941–1945 гг</a:t>
            </a:r>
            <a:r>
              <a:rPr lang="ru-RU" sz="3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tion Kontrast Alt Regular"/>
              </a:rPr>
              <a:t>.»</a:t>
            </a:r>
            <a:endParaRPr lang="ru-RU" sz="3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tion Kontrast Alt Regular"/>
            </a:endParaRPr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 rotWithShape="1">
          <a:blip r:embed="rId2" cstate="print"/>
          <a:srcRect r="48890"/>
          <a:stretch/>
        </p:blipFill>
        <p:spPr>
          <a:xfrm>
            <a:off x="5775568" y="676764"/>
            <a:ext cx="3016740" cy="48614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53689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</TotalTime>
  <Words>438</Words>
  <Application>Microsoft Office PowerPoint</Application>
  <PresentationFormat>Экран (4:3)</PresentationFormat>
  <Paragraphs>60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Динасовый завод: огнеупорный щит страны</vt:lpstr>
      <vt:lpstr>Слайд 13</vt:lpstr>
      <vt:lpstr>Слайд 14</vt:lpstr>
      <vt:lpstr>Поселок Билимбай – родина отечественной реактивной авиации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112-1</cp:lastModifiedBy>
  <cp:revision>62</cp:revision>
  <dcterms:created xsi:type="dcterms:W3CDTF">2026-09-12T10:30:27Z</dcterms:created>
  <dcterms:modified xsi:type="dcterms:W3CDTF">2026-09-14T07:38:47Z</dcterms:modified>
</cp:coreProperties>
</file>